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1" r:id="rId3"/>
    <p:sldId id="263" r:id="rId4"/>
    <p:sldId id="302" r:id="rId5"/>
    <p:sldId id="273" r:id="rId6"/>
    <p:sldId id="274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3" r:id="rId15"/>
    <p:sldId id="296" r:id="rId16"/>
    <p:sldId id="297" r:id="rId17"/>
    <p:sldId id="275" r:id="rId18"/>
    <p:sldId id="301" r:id="rId19"/>
    <p:sldId id="295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4" autoAdjust="0"/>
    <p:restoredTop sz="94713" autoAdjust="0"/>
  </p:normalViewPr>
  <p:slideViewPr>
    <p:cSldViewPr>
      <p:cViewPr varScale="1">
        <p:scale>
          <a:sx n="51" d="100"/>
          <a:sy n="51" d="100"/>
        </p:scale>
        <p:origin x="127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D172B-945A-4BEE-AB23-BF86C9E83C64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02F6C-B13F-48FC-8D8D-D9A286EC6C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4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02F6C-B13F-48FC-8D8D-D9A286EC6C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9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текст (дві колон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09AE6B4-227A-472C-9C3B-EE4401B35347}" type="datetimeFigureOut">
              <a:rPr lang="uk-UA" smtClean="0"/>
              <a:pPr/>
              <a:t>10.06.2016</a:t>
            </a:fld>
            <a:endParaRPr lang="uk-UA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20CBE13-22AE-4493-8A9A-D91C688D1AD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 spd="med" advClick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Катька\Фото\JPEG\IMG_65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907300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34" y="5592142"/>
            <a:ext cx="7955961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ТУРИСТИЧНО-МИСТЕЦЬКИЙ КОМПЛЕКС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МАЄТОК СВЯТОГО МИКОЛАЯ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5" name="Picture 1" descr="E:\Катька\миколайко\Лого НП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44625"/>
            <a:ext cx="2592287" cy="11726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547" y="44624"/>
            <a:ext cx="7468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Кімната новорічно-різдвяної іграшки</a:t>
            </a:r>
            <a:endParaRPr lang="uk-UA" sz="3600" b="1" spc="300" dirty="0" smtClean="0">
              <a:ln w="1143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E:\Катька\Фото\Маєток нові фотки\IMG_11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4320480" cy="323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Катька\Фото\Маєток 10.08.12\295461_497354063613451_1430167186_n.jpg"/>
          <p:cNvPicPr/>
          <p:nvPr/>
        </p:nvPicPr>
        <p:blipFill>
          <a:blip r:embed="rId3" cstate="print"/>
          <a:srcRect b="4762"/>
          <a:stretch>
            <a:fillRect/>
          </a:stretch>
        </p:blipFill>
        <p:spPr bwMode="auto">
          <a:xfrm>
            <a:off x="4572001" y="764704"/>
            <a:ext cx="4464496" cy="326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Катька\Фото\майстер клас Маєток\IMG_3628.JPG"/>
          <p:cNvPicPr/>
          <p:nvPr/>
        </p:nvPicPr>
        <p:blipFill>
          <a:blip r:embed="rId4" cstate="print"/>
          <a:srcRect l="18844" t="25065" r="10458"/>
          <a:stretch>
            <a:fillRect/>
          </a:stretch>
        </p:blipFill>
        <p:spPr bwMode="auto">
          <a:xfrm>
            <a:off x="5775230" y="4149080"/>
            <a:ext cx="3261266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3903152"/>
            <a:ext cx="5544616" cy="2954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Comic Sans MS" pitchFamily="66" charset="0"/>
              </a:rPr>
              <a:t>У Маєтку Святого Миколая створено кімнату новорічно-різдвяної іграшки, яку прикрашають давні святкові листівки, різнобарвні ліхтарики та багато ялинкових прикрас, давніх і сучасних. Окрасою кімнати є чарівна ялинка, іграшки якої виконують дитячі побажання.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42852"/>
            <a:ext cx="7572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Кімната-музей природи</a:t>
            </a:r>
            <a:endParaRPr lang="uk-UA" sz="5400" b="1" spc="300" dirty="0" smtClean="0">
              <a:ln w="1143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Katerunka\до презентації\DSC_0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43275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Katerunka\до презентації\DSC_00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6961" y="908720"/>
            <a:ext cx="43275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Katerunka\до презентації\DSC_01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1048"/>
            <a:ext cx="4358219" cy="290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Катька\Фото\Маєток 10.08.12\IMG_0677.jpg"/>
          <p:cNvPicPr/>
          <p:nvPr/>
        </p:nvPicPr>
        <p:blipFill>
          <a:blip r:embed="rId5" cstate="print"/>
          <a:srcRect t="43061" b="6118"/>
          <a:stretch>
            <a:fillRect/>
          </a:stretch>
        </p:blipFill>
        <p:spPr bwMode="auto">
          <a:xfrm>
            <a:off x="107504" y="3836218"/>
            <a:ext cx="4320480" cy="29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5736" y="44624"/>
            <a:ext cx="482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Казкові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станції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 descr="E:\Катька\Фото\JPEG\Станції\IMG_2154.jpg"/>
          <p:cNvPicPr>
            <a:picLocks noChangeAspect="1" noChangeArrowheads="1"/>
          </p:cNvPicPr>
          <p:nvPr/>
        </p:nvPicPr>
        <p:blipFill>
          <a:blip r:embed="rId2" cstate="print"/>
          <a:srcRect r="7866"/>
          <a:stretch>
            <a:fillRect/>
          </a:stretch>
        </p:blipFill>
        <p:spPr bwMode="auto">
          <a:xfrm>
            <a:off x="179512" y="908720"/>
            <a:ext cx="2952328" cy="2136262"/>
          </a:xfrm>
          <a:prstGeom prst="rect">
            <a:avLst/>
          </a:prstGeom>
          <a:noFill/>
        </p:spPr>
      </p:pic>
      <p:pic>
        <p:nvPicPr>
          <p:cNvPr id="17411" name="Picture 3" descr="E:\Катька\Фото\JPEG\Станції\IMG_5003.jpg"/>
          <p:cNvPicPr>
            <a:picLocks noChangeAspect="1" noChangeArrowheads="1"/>
          </p:cNvPicPr>
          <p:nvPr/>
        </p:nvPicPr>
        <p:blipFill>
          <a:blip r:embed="rId3" cstate="print"/>
          <a:srcRect r="11111"/>
          <a:stretch>
            <a:fillRect/>
          </a:stretch>
        </p:blipFill>
        <p:spPr bwMode="auto">
          <a:xfrm>
            <a:off x="3275856" y="908721"/>
            <a:ext cx="2880320" cy="2160240"/>
          </a:xfrm>
          <a:prstGeom prst="rect">
            <a:avLst/>
          </a:prstGeom>
          <a:noFill/>
        </p:spPr>
      </p:pic>
      <p:pic>
        <p:nvPicPr>
          <p:cNvPr id="17412" name="Picture 4" descr="E:\Катька\Фото\JPEG\Станції\IMG_6515.jpg"/>
          <p:cNvPicPr>
            <a:picLocks noChangeAspect="1" noChangeArrowheads="1"/>
          </p:cNvPicPr>
          <p:nvPr/>
        </p:nvPicPr>
        <p:blipFill>
          <a:blip r:embed="rId4" cstate="print"/>
          <a:srcRect r="16667"/>
          <a:stretch>
            <a:fillRect/>
          </a:stretch>
        </p:blipFill>
        <p:spPr bwMode="auto">
          <a:xfrm>
            <a:off x="6336159" y="908720"/>
            <a:ext cx="2700337" cy="2160282"/>
          </a:xfrm>
          <a:prstGeom prst="rect">
            <a:avLst/>
          </a:prstGeom>
          <a:noFill/>
        </p:spPr>
      </p:pic>
      <p:pic>
        <p:nvPicPr>
          <p:cNvPr id="17413" name="Picture 5" descr="E:\Катька\Фото\JPEG\Станції\IMG_6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73149"/>
            <a:ext cx="2952328" cy="1968219"/>
          </a:xfrm>
          <a:prstGeom prst="rect">
            <a:avLst/>
          </a:prstGeom>
          <a:noFill/>
        </p:spPr>
      </p:pic>
      <p:pic>
        <p:nvPicPr>
          <p:cNvPr id="17414" name="Picture 6" descr="E:\Катька\Фото\JPEG\Станції\IMG_8075.jpg"/>
          <p:cNvPicPr>
            <a:picLocks noChangeAspect="1" noChangeArrowheads="1"/>
          </p:cNvPicPr>
          <p:nvPr/>
        </p:nvPicPr>
        <p:blipFill>
          <a:blip r:embed="rId6" cstate="print"/>
          <a:srcRect r="3616"/>
          <a:stretch>
            <a:fillRect/>
          </a:stretch>
        </p:blipFill>
        <p:spPr bwMode="auto">
          <a:xfrm>
            <a:off x="3275856" y="4797152"/>
            <a:ext cx="2880320" cy="1992245"/>
          </a:xfrm>
          <a:prstGeom prst="rect">
            <a:avLst/>
          </a:prstGeom>
          <a:noFill/>
        </p:spPr>
      </p:pic>
      <p:pic>
        <p:nvPicPr>
          <p:cNvPr id="10" name="Рисунок 9" descr="E:\Катька\Фото\JPEG\Станції\IMG_8078.jpg"/>
          <p:cNvPicPr/>
          <p:nvPr/>
        </p:nvPicPr>
        <p:blipFill>
          <a:blip r:embed="rId7" cstate="print"/>
          <a:srcRect r="8651"/>
          <a:stretch>
            <a:fillRect/>
          </a:stretch>
        </p:blipFill>
        <p:spPr bwMode="auto">
          <a:xfrm>
            <a:off x="6300193" y="4797151"/>
            <a:ext cx="2736304" cy="199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3212976"/>
            <a:ext cx="8784976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Біля будинку Миколая працюють казкові станції, де на діток чекають улюблені персонажі українських казок: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“Курочка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ряба”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“Зайчикова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хатка”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“Пан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Коцький”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“Ріпка”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“Рукавичка”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“Колобок”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“Лисиця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 і сірий </a:t>
            </a:r>
            <a:r>
              <a:rPr lang="uk-UA" dirty="0" err="1" smtClean="0">
                <a:solidFill>
                  <a:srgbClr val="002060"/>
                </a:solidFill>
                <a:latin typeface="Comic Sans MS" pitchFamily="66" charset="0"/>
              </a:rPr>
              <a:t>вовк”</a:t>
            </a:r>
            <a:r>
              <a:rPr lang="uk-UA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03648" y="0"/>
            <a:ext cx="6326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Миколаївська ватра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836712"/>
            <a:ext cx="8784976" cy="15288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sz="1600" b="1" dirty="0" smtClean="0">
                <a:latin typeface="Comic Sans MS" pitchFamily="66" charset="0"/>
              </a:rPr>
              <a:t>На території Маєтку облаштоване місце для Миколаївської ватри. Навколо вогнища розташовані крісла дванадцяти чеснот: мудрості, справедливості, сміливості, поміркованості, покірності, щедрості, чесності, любові до ближнього, помірності, терпеливості, старанності, працелюбності.  </a:t>
            </a:r>
            <a:endParaRPr lang="ru-RU" sz="1600" b="1" dirty="0">
              <a:latin typeface="Comic Sans MS" pitchFamily="66" charset="0"/>
            </a:endParaRPr>
          </a:p>
        </p:txBody>
      </p:sp>
      <p:pic>
        <p:nvPicPr>
          <p:cNvPr id="18434" name="Picture 2" descr="E:\Катька\Фото\WEB_Mukolay_Lito\IMG_6377.JPG"/>
          <p:cNvPicPr>
            <a:picLocks noChangeAspect="1" noChangeArrowheads="1"/>
          </p:cNvPicPr>
          <p:nvPr/>
        </p:nvPicPr>
        <p:blipFill>
          <a:blip r:embed="rId2" cstate="print"/>
          <a:srcRect r="3540"/>
          <a:stretch>
            <a:fillRect/>
          </a:stretch>
        </p:blipFill>
        <p:spPr bwMode="auto">
          <a:xfrm>
            <a:off x="179512" y="2490391"/>
            <a:ext cx="3024336" cy="2090737"/>
          </a:xfrm>
          <a:prstGeom prst="rect">
            <a:avLst/>
          </a:prstGeom>
          <a:noFill/>
        </p:spPr>
      </p:pic>
      <p:pic>
        <p:nvPicPr>
          <p:cNvPr id="9" name="Рисунок 8" descr="E:\Катька\миколайко\IMG_28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903" y="4653136"/>
            <a:ext cx="5940425" cy="214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Катька\миколайко\IMG_63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92897"/>
            <a:ext cx="3096344" cy="206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Катька\миколайко\dsc041421.jpg"/>
          <p:cNvPicPr/>
          <p:nvPr/>
        </p:nvPicPr>
        <p:blipFill>
          <a:blip r:embed="rId5" cstate="print"/>
          <a:srcRect r="7563"/>
          <a:stretch>
            <a:fillRect/>
          </a:stretch>
        </p:blipFill>
        <p:spPr bwMode="auto">
          <a:xfrm>
            <a:off x="6444208" y="2492896"/>
            <a:ext cx="25522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0"/>
            <a:ext cx="5755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Конкурси та свята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E:\Катька\Фото\WEB_Mukolay_Lito\IMG_6421.JPG"/>
          <p:cNvPicPr/>
          <p:nvPr/>
        </p:nvPicPr>
        <p:blipFill>
          <a:blip r:embed="rId2" cstate="print"/>
          <a:srcRect b="6557"/>
          <a:stretch>
            <a:fillRect/>
          </a:stretch>
        </p:blipFill>
        <p:spPr bwMode="auto">
          <a:xfrm>
            <a:off x="4644008" y="980727"/>
            <a:ext cx="4392488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Катька\Фото\WEB_Mukolay_Lito\IMG_6477.JPG"/>
          <p:cNvPicPr/>
          <p:nvPr/>
        </p:nvPicPr>
        <p:blipFill>
          <a:blip r:embed="rId3" cstate="print"/>
          <a:srcRect b="6557"/>
          <a:stretch>
            <a:fillRect/>
          </a:stretch>
        </p:blipFill>
        <p:spPr bwMode="auto">
          <a:xfrm>
            <a:off x="107504" y="980727"/>
            <a:ext cx="4392488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Катька\миколайко\DSC_0568.JPG"/>
          <p:cNvPicPr/>
          <p:nvPr/>
        </p:nvPicPr>
        <p:blipFill>
          <a:blip r:embed="rId4" cstate="print"/>
          <a:srcRect l="6602" t="5610"/>
          <a:stretch>
            <a:fillRect/>
          </a:stretch>
        </p:blipFill>
        <p:spPr bwMode="auto">
          <a:xfrm>
            <a:off x="107504" y="3811771"/>
            <a:ext cx="4365486" cy="292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Катька\миколайко\DSC_03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19048"/>
            <a:ext cx="4394438" cy="292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82577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Фестиваль </a:t>
            </a:r>
          </a:p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Новорічно-різдвяна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іграшка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 descr="E:\Катька\миколайко\DSC_01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99234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55976" y="1340768"/>
            <a:ext cx="4536504" cy="1887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sz="2000" dirty="0" smtClean="0">
                <a:latin typeface="Comic Sans MS" pitchFamily="66" charset="0"/>
              </a:rPr>
              <a:t>З 2011 року започатковано щорічне проведення 19 грудня фестивалю </a:t>
            </a:r>
            <a:r>
              <a:rPr lang="uk-UA" sz="2000" dirty="0" err="1" smtClean="0">
                <a:latin typeface="Comic Sans MS" pitchFamily="66" charset="0"/>
              </a:rPr>
              <a:t>“Новорічно-Різдвяна</a:t>
            </a:r>
            <a:r>
              <a:rPr lang="uk-UA" sz="2000" dirty="0" smtClean="0">
                <a:latin typeface="Comic Sans MS" pitchFamily="66" charset="0"/>
              </a:rPr>
              <a:t> </a:t>
            </a:r>
            <a:r>
              <a:rPr lang="uk-UA" sz="2000" dirty="0" err="1" smtClean="0">
                <a:latin typeface="Comic Sans MS" pitchFamily="66" charset="0"/>
              </a:rPr>
              <a:t>іграшка”</a:t>
            </a:r>
            <a:r>
              <a:rPr lang="uk-UA" sz="2000" dirty="0" smtClean="0">
                <a:latin typeface="Comic Sans MS" pitchFamily="66" charset="0"/>
              </a:rPr>
              <a:t>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5" name="Рисунок 4" descr="E:\Катька\Фото\Mukolai_WEB 2013\IMG_4243_WE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01008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-27384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dirty="0" smtClean="0">
                <a:latin typeface="Comic Sans MS" pitchFamily="66" charset="0"/>
              </a:rPr>
              <a:t>В рамках святкового дійства проводяться різноманітні конкурси. Зокрема, виставка-конкурс новорічно-різдвяних композицій </a:t>
            </a:r>
            <a:r>
              <a:rPr lang="uk-UA" dirty="0" err="1" smtClean="0">
                <a:latin typeface="Comic Sans MS" pitchFamily="66" charset="0"/>
              </a:rPr>
              <a:t>“Збережемо</a:t>
            </a:r>
            <a:r>
              <a:rPr lang="uk-UA" dirty="0" smtClean="0">
                <a:latin typeface="Comic Sans MS" pitchFamily="66" charset="0"/>
              </a:rPr>
              <a:t> лісову </a:t>
            </a:r>
            <a:r>
              <a:rPr lang="uk-UA" dirty="0" err="1" smtClean="0">
                <a:latin typeface="Comic Sans MS" pitchFamily="66" charset="0"/>
              </a:rPr>
              <a:t>красуню”</a:t>
            </a:r>
            <a:r>
              <a:rPr lang="uk-UA" dirty="0" smtClean="0">
                <a:latin typeface="Comic Sans MS" pitchFamily="66" charset="0"/>
              </a:rPr>
              <a:t>, виставка-конкурс новорічно-різдвяних та дитячих іграшок, конкурс на кращий казковий персонаж, конкурс виступів художніх колективів </a:t>
            </a:r>
            <a:r>
              <a:rPr lang="uk-UA" dirty="0" err="1" smtClean="0">
                <a:latin typeface="Comic Sans MS" pitchFamily="66" charset="0"/>
              </a:rPr>
              <a:t>“До</a:t>
            </a:r>
            <a:r>
              <a:rPr lang="uk-UA" dirty="0" smtClean="0">
                <a:latin typeface="Comic Sans MS" pitchFamily="66" charset="0"/>
              </a:rPr>
              <a:t> нас у </a:t>
            </a:r>
            <a:r>
              <a:rPr lang="uk-UA" dirty="0" err="1" smtClean="0">
                <a:latin typeface="Comic Sans MS" pitchFamily="66" charset="0"/>
              </a:rPr>
              <a:t>гості-</a:t>
            </a:r>
            <a:r>
              <a:rPr lang="uk-UA" dirty="0" smtClean="0">
                <a:latin typeface="Comic Sans MS" pitchFamily="66" charset="0"/>
              </a:rPr>
              <a:t> наш чудовий край іде Святий </a:t>
            </a:r>
            <a:r>
              <a:rPr lang="uk-UA" dirty="0" err="1" smtClean="0">
                <a:latin typeface="Comic Sans MS" pitchFamily="66" charset="0"/>
              </a:rPr>
              <a:t>Миколай”</a:t>
            </a:r>
            <a:r>
              <a:rPr lang="uk-UA" dirty="0" smtClean="0">
                <a:latin typeface="Comic Sans MS" pitchFamily="66" charset="0"/>
              </a:rPr>
              <a:t>, конкурс малюнків </a:t>
            </a:r>
            <a:r>
              <a:rPr lang="uk-UA" dirty="0" err="1" smtClean="0">
                <a:latin typeface="Comic Sans MS" pitchFamily="66" charset="0"/>
              </a:rPr>
              <a:t>“Мій</a:t>
            </a:r>
            <a:r>
              <a:rPr lang="uk-UA" dirty="0" smtClean="0">
                <a:latin typeface="Comic Sans MS" pitchFamily="66" charset="0"/>
              </a:rPr>
              <a:t> казковий іграшковий рай, що подарував </a:t>
            </a:r>
            <a:r>
              <a:rPr lang="uk-UA" dirty="0" err="1" smtClean="0">
                <a:latin typeface="Comic Sans MS" pitchFamily="66" charset="0"/>
              </a:rPr>
              <a:t>Миколай”</a:t>
            </a:r>
            <a:r>
              <a:rPr lang="uk-UA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" name="Рисунок 2" descr="E:\Катька\Фото\Фестиваль 2012\IMG_26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Катька\Фото\Фестиваль 2012\IMG_29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363133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Катька\Фото\Фестиваль 2012\IMG_30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Катька\Фото\Фестиваль 2012\микол 2012\DSC_01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93814"/>
            <a:ext cx="3605778" cy="239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14885"/>
            <a:ext cx="4000528" cy="31700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Щорічно проводяться  різноманітні благодійні акції, які проходять під гаслом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 день і кожен час Миколай іде до Вас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спрямовані надати допомогу дітям-сиротам, напівсиротам, з багатодітних та малозабезпечених сімей, обмеженими фізичними властивостями.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D:\Katerunka\до презентації\P10701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87751"/>
            <a:ext cx="4241456" cy="318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Парк Гуцульщина\Святий Миколай\123456789\DSC020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4623"/>
            <a:ext cx="4320480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Катька\миколайко\DSC03606.JPG"/>
          <p:cNvPicPr>
            <a:picLocks noChangeAspect="1" noChangeArrowheads="1"/>
          </p:cNvPicPr>
          <p:nvPr/>
        </p:nvPicPr>
        <p:blipFill>
          <a:blip r:embed="rId4" cstate="print"/>
          <a:srcRect t="11759" r="8819"/>
          <a:stretch>
            <a:fillRect/>
          </a:stretch>
        </p:blipFill>
        <p:spPr bwMode="auto">
          <a:xfrm rot="5400000">
            <a:off x="1818815" y="3852207"/>
            <a:ext cx="3274122" cy="2376264"/>
          </a:xfrm>
          <a:prstGeom prst="rect">
            <a:avLst/>
          </a:prstGeom>
          <a:noFill/>
        </p:spPr>
      </p:pic>
      <p:pic>
        <p:nvPicPr>
          <p:cNvPr id="7" name="Рисунок 6" descr="E:\Катька\миколайко\IMG_1239.JPG"/>
          <p:cNvPicPr/>
          <p:nvPr/>
        </p:nvPicPr>
        <p:blipFill>
          <a:blip r:embed="rId5" cstate="print"/>
          <a:srcRect l="8877"/>
          <a:stretch>
            <a:fillRect/>
          </a:stretch>
        </p:blipFill>
        <p:spPr bwMode="auto">
          <a:xfrm>
            <a:off x="107504" y="3424204"/>
            <a:ext cx="2217538" cy="324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7398"/>
            <a:ext cx="7219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Міжнародна</a:t>
            </a:r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співпраця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24744"/>
            <a:ext cx="3816424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гостях в Миколая побували його колеги – улюбленці словацької та молдавської дітвори –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Микулаш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Мош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Кричун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Впродовж останніх років Маєток відвідали делегації Естонії, Німеччини, Канади, Італії, Польщі, Білорусії.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8163"/>
          <a:stretch/>
        </p:blipFill>
        <p:spPr>
          <a:xfrm>
            <a:off x="4139952" y="1052736"/>
            <a:ext cx="4704523" cy="2880320"/>
          </a:xfrm>
          <a:prstGeom prst="rect">
            <a:avLst/>
          </a:prstGeom>
        </p:spPr>
      </p:pic>
      <p:pic>
        <p:nvPicPr>
          <p:cNvPr id="5" name="Рисунок 4" descr="E:\Катька\миколайко\DSC0048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 b="19018"/>
          <a:stretch/>
        </p:blipFill>
        <p:spPr bwMode="auto">
          <a:xfrm>
            <a:off x="760140" y="4005064"/>
            <a:ext cx="7412260" cy="2760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131533"/>
      </p:ext>
    </p:extLst>
  </p:cSld>
  <p:clrMapOvr>
    <a:masterClrMapping/>
  </p:clrMapOvr>
  <p:transition spd="med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8794" y="2566096"/>
            <a:ext cx="6101735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ГОСТИННО ЗАПРОШУЄМО ДО </a:t>
            </a:r>
          </a:p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МАЄТКУ СВЯТОГО МИКОЛАЯ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”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D:\Katerunka\до презентації\DSC_0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3286148" cy="21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Katerunka\до презентації\DSC_01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39712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Katerunka\до презентації\P10702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86190"/>
            <a:ext cx="352370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Маєток Миколая\DSC_07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71414"/>
            <a:ext cx="3643338" cy="2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23528" y="54868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Головна мета проекту: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загальнонаціонального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нового,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консолідуючого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туристичного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продукту (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чином для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), в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закладено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ідеї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про долю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народу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юного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ідеалах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добра і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справедливості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адресної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-сиротам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відродження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культурного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спадку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і природного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потенціалу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Карпатського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регіону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692199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627784" y="438585"/>
            <a:ext cx="61926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	Основою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проекту є вшанування Святого Миколая, який прикладом свого життя довів найкращі людські якості. 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Україні Святий Миколай – найулюбленіший святий, на честь якого збудовані численні храми, каплички та церкви. 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Враховуючи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безумовний авторитет Святого Миколая для дитячої аудиторії, спеціалісти-психологи прогнозують величезний освітній та виховний потенціал при реалізації даного проекту. 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Ці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висновки також ґрунтуються на міжнародному досвіді по започаткуванню та функціонуванню таких проектів у Канаді, Росії, США, Фінляндії, Франції.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в. микол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1" y="1700808"/>
            <a:ext cx="2335213" cy="34131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3355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b="7258"/>
          <a:stretch/>
        </p:blipFill>
        <p:spPr>
          <a:xfrm>
            <a:off x="107504" y="836712"/>
            <a:ext cx="8928992" cy="59013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66440" y="44624"/>
            <a:ext cx="686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Будинок   Чудотворця</a:t>
            </a:r>
          </a:p>
        </p:txBody>
      </p:sp>
    </p:spTree>
    <p:extLst>
      <p:ext uri="{BB962C8B-B14F-4D97-AF65-F5344CB8AC3E}">
        <p14:creationId xmlns:p14="http://schemas.microsoft.com/office/powerpoint/2010/main" val="400114879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Katerunka\до презентації\DSC_0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340768"/>
            <a:ext cx="4829931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63888" y="188640"/>
            <a:ext cx="216770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ПОШТА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4797152"/>
            <a:ext cx="356841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СВЯТОГО МИКОЛАЯ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E:\Катька\Фото\Маєток нові фотки\IMG_11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3312368" cy="403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:\Катька\Фото\Маєток нові фотки\IMG_11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068960"/>
            <a:ext cx="2808312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233353"/>
            <a:ext cx="4320480" cy="22467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2003 року працює пошта Святого Миколая, куди надходять листи від дітвори з усіх куточків України. Щорічно Миколай отримує тисячі листів, на кожен з них  дає відповіді з допомогою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помічників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80809"/>
            <a:ext cx="4176464" cy="313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Katerunka\до презентації\DSC_01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5277" y="3212976"/>
            <a:ext cx="530121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223151"/>
            <a:ext cx="4680520" cy="351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44624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Маєтку </a:t>
            </a:r>
            <a:r>
              <a:rPr lang="uk-UA" sz="2800" b="1" spc="300" dirty="0" err="1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облаштовано</a:t>
            </a:r>
            <a:r>
              <a:rPr lang="uk-UA" sz="28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8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робочий кабінет Святого Миколая</a:t>
            </a:r>
          </a:p>
        </p:txBody>
      </p:sp>
      <p:pic>
        <p:nvPicPr>
          <p:cNvPr id="5" name="Рисунок 4" descr="D:\Katerunka\до презентації\DSC_0133.JPG"/>
          <p:cNvPicPr/>
          <p:nvPr/>
        </p:nvPicPr>
        <p:blipFill>
          <a:blip r:embed="rId2" cstate="print"/>
          <a:srcRect b="607"/>
          <a:stretch>
            <a:fillRect/>
          </a:stretch>
        </p:blipFill>
        <p:spPr bwMode="auto">
          <a:xfrm>
            <a:off x="4427984" y="3717032"/>
            <a:ext cx="4680520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Катька\миколайко\Діти-сироти разом з Миколаєм в літньому таборі Ековеселк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17032"/>
            <a:ext cx="46445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Катька\миколайко\IMG_06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116454"/>
            <a:ext cx="4392488" cy="245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052736"/>
            <a:ext cx="439248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b="1" dirty="0" smtClean="0">
                <a:latin typeface="Comic Sans MS" pitchFamily="66" charset="0"/>
              </a:rPr>
              <a:t>В ньому Миколай щодня приймає відвідувачів та працює з кореспонденцією. Тут є робочий стіл з усіма канцелярськими </a:t>
            </a:r>
            <a:r>
              <a:rPr lang="uk-UA" b="1" dirty="0" err="1" smtClean="0">
                <a:latin typeface="Comic Sans MS" pitchFamily="66" charset="0"/>
              </a:rPr>
              <a:t>приладдями</a:t>
            </a:r>
            <a:r>
              <a:rPr lang="uk-UA" b="1" dirty="0" smtClean="0">
                <a:latin typeface="Comic Sans MS" pitchFamily="66" charset="0"/>
              </a:rPr>
              <a:t>, гарне велике крісло, на поличках розташовані подарунки: слухняним діткам, милосердним діткам, а також є і мішок з різочками для пустунів. 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66" y="44624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Покої Святого Миколая</a:t>
            </a:r>
          </a:p>
        </p:txBody>
      </p:sp>
      <p:pic>
        <p:nvPicPr>
          <p:cNvPr id="6" name="Рисунок 5" descr="E:\Катька\Фото\WEB_Mukolay_Lito\IMG_62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96" y="3717032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Катька\миколайко\DSC_0106.JPG"/>
          <p:cNvPicPr/>
          <p:nvPr/>
        </p:nvPicPr>
        <p:blipFill>
          <a:blip r:embed="rId4" cstate="print"/>
          <a:srcRect l="3653" t="6957" r="6957"/>
          <a:stretch>
            <a:fillRect/>
          </a:stretch>
        </p:blipFill>
        <p:spPr bwMode="auto">
          <a:xfrm>
            <a:off x="35496" y="3700976"/>
            <a:ext cx="4392488" cy="304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Катька\миколайко\IMG_0684.jpg"/>
          <p:cNvPicPr/>
          <p:nvPr/>
        </p:nvPicPr>
        <p:blipFill>
          <a:blip r:embed="rId5" cstate="print"/>
          <a:srcRect t="55289" r="19322"/>
          <a:stretch>
            <a:fillRect/>
          </a:stretch>
        </p:blipFill>
        <p:spPr bwMode="auto">
          <a:xfrm>
            <a:off x="5436096" y="908720"/>
            <a:ext cx="36079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Катька\миколайко\IMG_0681.jpg"/>
          <p:cNvPicPr/>
          <p:nvPr/>
        </p:nvPicPr>
        <p:blipFill>
          <a:blip r:embed="rId6" cstate="print"/>
          <a:srcRect l="2572" r="1583"/>
          <a:stretch>
            <a:fillRect/>
          </a:stretch>
        </p:blipFill>
        <p:spPr bwMode="auto">
          <a:xfrm>
            <a:off x="35496" y="908720"/>
            <a:ext cx="51845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60" y="44624"/>
            <a:ext cx="8489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Майстер-клас дитячої іграшки</a:t>
            </a:r>
          </a:p>
        </p:txBody>
      </p:sp>
      <p:pic>
        <p:nvPicPr>
          <p:cNvPr id="7" name="Рисунок 6" descr="E:\Катька\Фото\майстер клас Маєток\IMG_04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908720"/>
            <a:ext cx="339078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Катька\Фото\майстер-клас Чернівці\DSC049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08720"/>
            <a:ext cx="537354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5157192"/>
            <a:ext cx="7164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b="1" dirty="0" smtClean="0">
                <a:latin typeface="Comic Sans MS" pitchFamily="66" charset="0"/>
              </a:rPr>
              <a:t>У майстер-класі дитячої іграшки бажаючі можуть власними руками зробити для себе іграшку із спеціальних заготівок.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484</Words>
  <Application>Microsoft Office PowerPoint</Application>
  <PresentationFormat>Экран (4:3)</PresentationFormat>
  <Paragraphs>39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Comic Sans MS</vt:lpstr>
      <vt:lpstr>Corbel</vt:lpstr>
      <vt:lpstr>Times New Roman</vt:lpstr>
      <vt:lpstr>Wingdings</vt:lpstr>
      <vt:lpstr>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Катрінхен</dc:creator>
  <cp:lastModifiedBy>Доця</cp:lastModifiedBy>
  <cp:revision>134</cp:revision>
  <dcterms:created xsi:type="dcterms:W3CDTF">2011-04-15T17:23:46Z</dcterms:created>
  <dcterms:modified xsi:type="dcterms:W3CDTF">2016-06-10T10:22:33Z</dcterms:modified>
</cp:coreProperties>
</file>